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0" r:id="rId4"/>
    <p:sldId id="265" r:id="rId5"/>
    <p:sldId id="261" r:id="rId6"/>
    <p:sldId id="264" r:id="rId7"/>
    <p:sldId id="269" r:id="rId8"/>
    <p:sldId id="271" r:id="rId9"/>
    <p:sldId id="263" r:id="rId10"/>
    <p:sldId id="267" r:id="rId11"/>
    <p:sldId id="266" r:id="rId12"/>
    <p:sldId id="268" r:id="rId13"/>
    <p:sldId id="272" r:id="rId14"/>
    <p:sldId id="270" r:id="rId15"/>
    <p:sldId id="273" r:id="rId16"/>
    <p:sldId id="274" r:id="rId1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0B9"/>
    <a:srgbClr val="0036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47"/>
    <p:restoredTop sz="94679"/>
  </p:normalViewPr>
  <p:slideViewPr>
    <p:cSldViewPr snapToGrid="0" snapToObjects="1">
      <p:cViewPr>
        <p:scale>
          <a:sx n="115" d="100"/>
          <a:sy n="115" d="100"/>
        </p:scale>
        <p:origin x="84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anielbarirjensen/Desktop/Gambling_%20Colts%20Fans%20vs%20Indiana%20State%20Residen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anielbarirjensen/Desktop/Gambling_%20Colts%20Fans%20vs%20Indiana%20State%20Residen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danielbarirjensen/Desktop/Gambling%20&amp;%20Casinos_%20Consideration%20_%20Colts%20Fans%20vs%20Indiana%20State%20Residen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'Online Sports Betting'!$A$2</c:f>
              <c:strCache>
                <c:ptCount val="1"/>
                <c:pt idx="0">
                  <c:v>Colts Fans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'Online Sports Betting'!$B$1:$F$1</c:f>
              <c:strCache>
                <c:ptCount val="5"/>
                <c:pt idx="0">
                  <c:v>Once a month</c:v>
                </c:pt>
                <c:pt idx="1">
                  <c:v>Several times a month</c:v>
                </c:pt>
                <c:pt idx="2">
                  <c:v>Once a week</c:v>
                </c:pt>
                <c:pt idx="3">
                  <c:v>Several times a week</c:v>
                </c:pt>
                <c:pt idx="4">
                  <c:v>Daily</c:v>
                </c:pt>
              </c:strCache>
            </c:strRef>
          </c:cat>
          <c:val>
            <c:numRef>
              <c:f>'Online Sports Betting'!$B$2:$F$2</c:f>
              <c:numCache>
                <c:formatCode>0.00%</c:formatCode>
                <c:ptCount val="5"/>
                <c:pt idx="0">
                  <c:v>6.0000000000000001E-3</c:v>
                </c:pt>
                <c:pt idx="1">
                  <c:v>2.8199999999999999E-2</c:v>
                </c:pt>
                <c:pt idx="2">
                  <c:v>1.8499999999999999E-2</c:v>
                </c:pt>
                <c:pt idx="3">
                  <c:v>4.8000000000000001E-2</c:v>
                </c:pt>
                <c:pt idx="4">
                  <c:v>2.5700000000000001E-2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DB-244B-98EB-56CB06FA12D2}"/>
            </c:ext>
          </c:extLst>
        </c:ser>
        <c:ser>
          <c:idx val="1"/>
          <c:order val="1"/>
          <c:tx>
            <c:strRef>
              <c:f>'Online Sports Betting'!$A$3</c:f>
              <c:strCache>
                <c:ptCount val="1"/>
                <c:pt idx="0">
                  <c:v>Indiana State Residents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accent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'Online Sports Betting'!$B$1:$F$1</c:f>
              <c:strCache>
                <c:ptCount val="5"/>
                <c:pt idx="0">
                  <c:v>Once a month</c:v>
                </c:pt>
                <c:pt idx="1">
                  <c:v>Several times a month</c:v>
                </c:pt>
                <c:pt idx="2">
                  <c:v>Once a week</c:v>
                </c:pt>
                <c:pt idx="3">
                  <c:v>Several times a week</c:v>
                </c:pt>
                <c:pt idx="4">
                  <c:v>Daily</c:v>
                </c:pt>
              </c:strCache>
            </c:strRef>
          </c:cat>
          <c:val>
            <c:numRef>
              <c:f>'Online Sports Betting'!$B$3:$F$3</c:f>
              <c:numCache>
                <c:formatCode>0.00%</c:formatCode>
                <c:ptCount val="5"/>
                <c:pt idx="0">
                  <c:v>1.09E-2</c:v>
                </c:pt>
                <c:pt idx="1">
                  <c:v>1.5900000000000001E-2</c:v>
                </c:pt>
                <c:pt idx="2">
                  <c:v>0</c:v>
                </c:pt>
                <c:pt idx="3">
                  <c:v>3.5000000000000001E-3</c:v>
                </c:pt>
                <c:pt idx="4">
                  <c:v>5.4999999999999997E-3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DB-244B-98EB-56CB06FA12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24599344"/>
        <c:axId val="2024118944"/>
      </c:barChart>
      <c:catAx>
        <c:axId val="2024599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2024118944"/>
        <c:crosses val="autoZero"/>
        <c:auto val="1"/>
        <c:lblAlgn val="ctr"/>
        <c:lblOffset val="100"/>
        <c:noMultiLvlLbl val="0"/>
      </c:catAx>
      <c:valAx>
        <c:axId val="20241189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202459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accent1"/>
              </a:solidFill>
              <a:latin typeface="Abadi MT Condensed Extra Bold" panose="020B0306030101010103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Colts Fans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Once a month</c:v>
                </c:pt>
                <c:pt idx="1">
                  <c:v>Several times a month</c:v>
                </c:pt>
                <c:pt idx="2">
                  <c:v>Once a week</c:v>
                </c:pt>
                <c:pt idx="3">
                  <c:v>Several times a week</c:v>
                </c:pt>
                <c:pt idx="4">
                  <c:v>Daily</c:v>
                </c:pt>
              </c:strCache>
            </c:strRef>
          </c:cat>
          <c:val>
            <c:numRef>
              <c:f>Sheet1!$B$2:$F$2</c:f>
              <c:numCache>
                <c:formatCode>0.00%</c:formatCode>
                <c:ptCount val="5"/>
                <c:pt idx="0">
                  <c:v>1.3100000000000001E-2</c:v>
                </c:pt>
                <c:pt idx="1">
                  <c:v>3.3700000000000001E-2</c:v>
                </c:pt>
                <c:pt idx="2">
                  <c:v>0.02</c:v>
                </c:pt>
                <c:pt idx="3">
                  <c:v>3.9399999999999998E-2</c:v>
                </c:pt>
                <c:pt idx="4">
                  <c:v>3.4000000000000002E-2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E6A-8643-ADFF-4CB9A64A3613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Indiana State Residents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2E4E5CC-E17B-1845-8781-42CC138CE1F1}" type="VALUE">
                      <a:rPr lang="en-US">
                        <a:solidFill>
                          <a:schemeClr val="accent1"/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E6A-8643-ADFF-4CB9A64A361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900" b="0" i="0" u="none" strike="noStrike" kern="1200" baseline="0" noProof="0">
                    <a:solidFill>
                      <a:schemeClr val="accent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Once a month</c:v>
                </c:pt>
                <c:pt idx="1">
                  <c:v>Several times a month</c:v>
                </c:pt>
                <c:pt idx="2">
                  <c:v>Once a week</c:v>
                </c:pt>
                <c:pt idx="3">
                  <c:v>Several times a week</c:v>
                </c:pt>
                <c:pt idx="4">
                  <c:v>Daily</c:v>
                </c:pt>
              </c:strCache>
            </c:strRef>
          </c:cat>
          <c:val>
            <c:numRef>
              <c:f>Sheet1!$B$3:$F$3</c:f>
              <c:numCache>
                <c:formatCode>0.00%</c:formatCode>
                <c:ptCount val="5"/>
                <c:pt idx="0">
                  <c:v>0</c:v>
                </c:pt>
                <c:pt idx="1">
                  <c:v>9.4999999999999998E-3</c:v>
                </c:pt>
                <c:pt idx="2">
                  <c:v>3.3E-3</c:v>
                </c:pt>
                <c:pt idx="3">
                  <c:v>2.5000000000000001E-3</c:v>
                </c:pt>
                <c:pt idx="4">
                  <c:v>2.8E-3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E6A-8643-ADFF-4CB9A64A361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555841152"/>
        <c:axId val="555893312"/>
      </c:barChart>
      <c:catAx>
        <c:axId val="5558411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555893312"/>
        <c:crosses val="autoZero"/>
        <c:auto val="1"/>
        <c:lblAlgn val="ctr"/>
        <c:lblOffset val="100"/>
        <c:noMultiLvlLbl val="0"/>
      </c:catAx>
      <c:valAx>
        <c:axId val="555893312"/>
        <c:scaling>
          <c:orientation val="minMax"/>
          <c:max val="5.000000000000001E-2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2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555841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accen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Colts Fans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bg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Would consider using FanDuel</c:v>
                </c:pt>
                <c:pt idx="1">
                  <c:v>Would choose FanDuel over other brands</c:v>
                </c:pt>
              </c:strCache>
            </c:strRef>
          </c:cat>
          <c:val>
            <c:numRef>
              <c:f>Sheet1!$B$2:$C$2</c:f>
              <c:numCache>
                <c:formatCode>0.00%</c:formatCode>
                <c:ptCount val="2"/>
                <c:pt idx="0">
                  <c:v>0.14630000000000001</c:v>
                </c:pt>
                <c:pt idx="1">
                  <c:v>3.5000000000000003E-2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40-C340-BCEC-32AE7803347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Indiana State Residents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Sports World" panose="02000503020000020004" pitchFamily="2" charset="77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Sheet1!$B$1:$C$1</c:f>
              <c:strCache>
                <c:ptCount val="2"/>
                <c:pt idx="0">
                  <c:v>Would consider using FanDuel</c:v>
                </c:pt>
                <c:pt idx="1">
                  <c:v>Would choose FanDuel over other brands</c:v>
                </c:pt>
              </c:strCache>
            </c:strRef>
          </c:cat>
          <c:val>
            <c:numRef>
              <c:f>Sheet1!$B$3:$C$3</c:f>
              <c:numCache>
                <c:formatCode>0.00%</c:formatCode>
                <c:ptCount val="2"/>
                <c:pt idx="0">
                  <c:v>7.0599999999999996E-2</c:v>
                </c:pt>
                <c:pt idx="1">
                  <c:v>2.6700000000000002E-2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40-C340-BCEC-32AE78033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6"/>
        <c:axId val="2030984320"/>
        <c:axId val="2035927968"/>
      </c:barChart>
      <c:catAx>
        <c:axId val="203098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2035927968"/>
        <c:crosses val="autoZero"/>
        <c:auto val="1"/>
        <c:lblAlgn val="ctr"/>
        <c:lblOffset val="100"/>
        <c:noMultiLvlLbl val="0"/>
      </c:catAx>
      <c:valAx>
        <c:axId val="2035927968"/>
        <c:scaling>
          <c:orientation val="minMax"/>
          <c:max val="0.2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accent1"/>
                </a:solidFill>
                <a:latin typeface="Abadi MT Condensed Extra Bold" panose="020B0306030101010103" pitchFamily="34" charset="77"/>
                <a:ea typeface="+mn-ea"/>
                <a:cs typeface="+mn-cs"/>
              </a:defRPr>
            </a:pPr>
            <a:endParaRPr lang="en-US"/>
          </a:p>
        </c:txPr>
        <c:crossAx val="2030984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1" i="0" u="none" strike="noStrike" kern="1200" baseline="0">
              <a:solidFill>
                <a:schemeClr val="accent1"/>
              </a:solidFill>
              <a:latin typeface="Abadi MT Condensed Extra Bold" panose="020B0306030101010103" pitchFamily="34" charset="77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="1" i="0">
          <a:latin typeface="Abadi MT Condensed Extra Bold" panose="020B0306030101010103" pitchFamily="34" charset="77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jpg>
</file>

<file path=ppt/media/image10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DDF90-D1EC-B742-BFF4-38AF55E13B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D55BF-26AB-7446-93A0-CCF907922CB6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13436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D55BF-26AB-7446-93A0-CCF907922CB6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6019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D55BF-26AB-7446-93A0-CCF907922CB6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42935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D55BF-26AB-7446-93A0-CCF907922CB6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304227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D55BF-26AB-7446-93A0-CCF907922CB6}" type="slidenum">
              <a:rPr lang="da-DK" smtClean="0"/>
              <a:t>11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68433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6426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5372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08783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2577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58010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51446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12623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0629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25425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996429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33922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371E8-85A4-9E45-8A8F-184188687185}" type="datetimeFigureOut">
              <a:rPr lang="da-DK" smtClean="0"/>
              <a:t>19.07.2022</a:t>
            </a:fld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8399F-DB23-544F-B0AC-0C536C9AFDC1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79029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ports World" panose="02000503020000020004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ports World" panose="02000503020000020004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i="0" kern="1200">
          <a:solidFill>
            <a:schemeClr val="tx1"/>
          </a:solidFill>
          <a:latin typeface="Abadi MT Condensed Extra Bold" panose="020B03060301010101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badi MT Condensed Light" panose="020B03060301010101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adi MT Condensed Light" panose="020B03060301010101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badi MT Condensed Light" panose="020B03060301010101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3FFED-12EC-BB43-BF86-E7AE9C421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a-DK" sz="7000" dirty="0">
                <a:solidFill>
                  <a:schemeClr val="accent1"/>
                </a:solidFill>
              </a:rPr>
              <a:t>COLTS</a:t>
            </a:r>
            <a:br>
              <a:rPr lang="da-DK" sz="7000" dirty="0">
                <a:solidFill>
                  <a:schemeClr val="accent1"/>
                </a:solidFill>
              </a:rPr>
            </a:br>
            <a:r>
              <a:rPr lang="da-DK" sz="4000" dirty="0">
                <a:solidFill>
                  <a:schemeClr val="accent1"/>
                </a:solidFill>
              </a:rPr>
              <a:t>X</a:t>
            </a:r>
            <a:br>
              <a:rPr lang="da-DK" sz="7000" dirty="0">
                <a:solidFill>
                  <a:schemeClr val="accent1"/>
                </a:solidFill>
              </a:rPr>
            </a:br>
            <a:r>
              <a:rPr lang="da-DK" sz="7000" dirty="0">
                <a:solidFill>
                  <a:schemeClr val="accent1"/>
                </a:solidFill>
              </a:rPr>
              <a:t>FANDUEL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F8451-5237-E945-80D4-968D911C1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5571"/>
            <a:ext cx="9144000" cy="927921"/>
          </a:xfrm>
        </p:spPr>
        <p:txBody>
          <a:bodyPr/>
          <a:lstStyle/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PARTNERSHIP PROPOSAL</a:t>
            </a:r>
          </a:p>
          <a:p>
            <a:r>
              <a:rPr lang="da-DK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MT Condensed Light" panose="020B0306030101010103" pitchFamily="34" charset="77"/>
              </a:rPr>
              <a:t>DANIEL BARIR JENSEN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15DF4B-4CA6-CE49-8B3D-15E8184196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5918199" y="433815"/>
            <a:ext cx="5990371" cy="59903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5C3C5A-FE2F-AB48-A2FA-2690962E841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alphaModFix amt="10000"/>
          </a:blip>
          <a:stretch>
            <a:fillRect/>
          </a:stretch>
        </p:blipFill>
        <p:spPr>
          <a:xfrm>
            <a:off x="283429" y="842867"/>
            <a:ext cx="5172267" cy="517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60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 Diagonal Corner Rectangle 9">
            <a:extLst>
              <a:ext uri="{FF2B5EF4-FFF2-40B4-BE49-F238E27FC236}">
                <a16:creationId xmlns:a16="http://schemas.microsoft.com/office/drawing/2014/main" id="{C567E660-9556-114F-840E-7C41AFAA793F}"/>
              </a:ext>
            </a:extLst>
          </p:cNvPr>
          <p:cNvSpPr/>
          <p:nvPr/>
        </p:nvSpPr>
        <p:spPr>
          <a:xfrm>
            <a:off x="6704806" y="711060"/>
            <a:ext cx="5077291" cy="1000036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70" y="1563851"/>
            <a:ext cx="6177237" cy="715688"/>
          </a:xfrm>
        </p:spPr>
        <p:txBody>
          <a:bodyPr>
            <a:noAutofit/>
          </a:bodyPr>
          <a:lstStyle/>
          <a:p>
            <a:pPr algn="ctr"/>
            <a:r>
              <a:rPr lang="da-DK" sz="3200" dirty="0">
                <a:solidFill>
                  <a:schemeClr val="accent1"/>
                </a:solidFill>
              </a:rPr>
              <a:t>COLTS FANS PLACE </a:t>
            </a:r>
            <a:br>
              <a:rPr lang="da-DK" sz="3200" dirty="0">
                <a:solidFill>
                  <a:schemeClr val="accent1"/>
                </a:solidFill>
              </a:rPr>
            </a:br>
            <a:r>
              <a:rPr lang="da-DK" sz="3200" dirty="0">
                <a:solidFill>
                  <a:schemeClr val="accent1"/>
                </a:solidFill>
              </a:rPr>
              <a:t>ONLINE SPORTS BETS MORE FREQUENTLY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8DD121-B203-F349-828E-6551312B8606}"/>
              </a:ext>
            </a:extLst>
          </p:cNvPr>
          <p:cNvSpPr txBox="1"/>
          <p:nvPr/>
        </p:nvSpPr>
        <p:spPr>
          <a:xfrm>
            <a:off x="527570" y="6232578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2022-06-19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2C82A-B072-F546-BE85-53476A8F1CDE}"/>
              </a:ext>
            </a:extLst>
          </p:cNvPr>
          <p:cNvSpPr txBox="1"/>
          <p:nvPr/>
        </p:nvSpPr>
        <p:spPr>
          <a:xfrm>
            <a:off x="6789322" y="760106"/>
            <a:ext cx="49927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When comparing Colts fans to regular Indiana state residents, we see that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 over-index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in almost every sports betting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consumption frequency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measure</a:t>
            </a:r>
          </a:p>
          <a:p>
            <a:endParaRPr lang="en-US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  <a:p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2.57% 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or 163,000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place a sports bet online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daily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which over-indexes greatly compared to Indiana state residents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also over-index in other categories of frequency: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4.8%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(305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place online bets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several times a week</a:t>
            </a:r>
            <a:endParaRPr lang="en-US" b="1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1.85%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(118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place online bets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once a week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2.82% 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(180K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place online bets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several times a month</a:t>
            </a:r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E22AD-F702-6C4F-8074-908D6FF96C42}"/>
              </a:ext>
            </a:extLst>
          </p:cNvPr>
          <p:cNvSpPr txBox="1"/>
          <p:nvPr/>
        </p:nvSpPr>
        <p:spPr>
          <a:xfrm>
            <a:off x="6789321" y="5156830"/>
            <a:ext cx="499277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BONUS</a:t>
            </a:r>
            <a:endParaRPr lang="en-US" sz="2200" b="1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9.03%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(575K)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 Colts fans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have spent between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$30,000-$39,000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on sports betting in the past 12 months</a:t>
            </a:r>
            <a:endParaRPr lang="en-US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E938C14-DC29-C642-BC09-7640554906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9134628"/>
              </p:ext>
            </p:extLst>
          </p:nvPr>
        </p:nvGraphicFramePr>
        <p:xfrm>
          <a:off x="304800" y="2542582"/>
          <a:ext cx="6231481" cy="3655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802A84ED-2AB0-E44B-8C84-E50E3FD30384}"/>
              </a:ext>
            </a:extLst>
          </p:cNvPr>
          <p:cNvSpPr/>
          <p:nvPr/>
        </p:nvSpPr>
        <p:spPr>
          <a:xfrm>
            <a:off x="2898684" y="2279539"/>
            <a:ext cx="143500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FREQUENCY</a:t>
            </a:r>
            <a:endParaRPr lang="en-US" sz="2200" dirty="0"/>
          </a:p>
        </p:txBody>
      </p:sp>
      <p:sp>
        <p:nvSpPr>
          <p:cNvPr id="15" name="Explosion 2 14">
            <a:extLst>
              <a:ext uri="{FF2B5EF4-FFF2-40B4-BE49-F238E27FC236}">
                <a16:creationId xmlns:a16="http://schemas.microsoft.com/office/drawing/2014/main" id="{DB2A4638-6A8A-DE47-93E6-BB4136BCAA1E}"/>
              </a:ext>
            </a:extLst>
          </p:cNvPr>
          <p:cNvSpPr/>
          <p:nvPr/>
        </p:nvSpPr>
        <p:spPr>
          <a:xfrm>
            <a:off x="6704805" y="5225255"/>
            <a:ext cx="5077291" cy="1000036"/>
          </a:xfrm>
          <a:prstGeom prst="irregularSeal2">
            <a:avLst/>
          </a:prstGeom>
          <a:solidFill>
            <a:schemeClr val="accent2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481A525-1100-A54D-A6FA-4AE1E5312367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13" name="Snip Single Corner Rectangle 12">
              <a:extLst>
                <a:ext uri="{FF2B5EF4-FFF2-40B4-BE49-F238E27FC236}">
                  <a16:creationId xmlns:a16="http://schemas.microsoft.com/office/drawing/2014/main" id="{B07664DD-288B-9C47-A1A2-0E54B9775360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A707A7E-1ADB-F146-B3AF-2E39C007C7FB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6266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 Diagonal Corner Rectangle 2">
            <a:extLst>
              <a:ext uri="{FF2B5EF4-FFF2-40B4-BE49-F238E27FC236}">
                <a16:creationId xmlns:a16="http://schemas.microsoft.com/office/drawing/2014/main" id="{04ECD618-BD1A-D848-9CEA-F66A27B0F334}"/>
              </a:ext>
            </a:extLst>
          </p:cNvPr>
          <p:cNvSpPr/>
          <p:nvPr/>
        </p:nvSpPr>
        <p:spPr>
          <a:xfrm>
            <a:off x="6654007" y="606056"/>
            <a:ext cx="5182393" cy="776177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70" y="1473172"/>
            <a:ext cx="6177237" cy="715688"/>
          </a:xfrm>
        </p:spPr>
        <p:txBody>
          <a:bodyPr>
            <a:noAutofit/>
          </a:bodyPr>
          <a:lstStyle/>
          <a:p>
            <a:pPr algn="ctr"/>
            <a:r>
              <a:rPr lang="da-DK" sz="3200" dirty="0">
                <a:solidFill>
                  <a:schemeClr val="accent1"/>
                </a:solidFill>
              </a:rPr>
              <a:t>COLTS FANS </a:t>
            </a:r>
            <a:br>
              <a:rPr lang="da-DK" sz="3200" dirty="0">
                <a:solidFill>
                  <a:schemeClr val="accent1"/>
                </a:solidFill>
              </a:rPr>
            </a:br>
            <a:r>
              <a:rPr lang="da-DK" sz="3200" dirty="0">
                <a:solidFill>
                  <a:schemeClr val="accent1"/>
                </a:solidFill>
              </a:rPr>
              <a:t>ARE AVID USERS OF FANTASY SPORTS 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5BF9C24-97A6-3B46-8DAB-2459AF0395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6268058"/>
              </p:ext>
            </p:extLst>
          </p:nvPr>
        </p:nvGraphicFramePr>
        <p:xfrm>
          <a:off x="343171" y="2449375"/>
          <a:ext cx="6189936" cy="35839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98DD121-B203-F349-828E-6551312B8606}"/>
              </a:ext>
            </a:extLst>
          </p:cNvPr>
          <p:cNvSpPr txBox="1"/>
          <p:nvPr/>
        </p:nvSpPr>
        <p:spPr>
          <a:xfrm>
            <a:off x="527570" y="6109493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2022-06-19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2C82A-B072-F546-BE85-53476A8F1CDE}"/>
              </a:ext>
            </a:extLst>
          </p:cNvPr>
          <p:cNvSpPr txBox="1"/>
          <p:nvPr/>
        </p:nvSpPr>
        <p:spPr>
          <a:xfrm>
            <a:off x="6814722" y="683514"/>
            <a:ext cx="505977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Overall,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as a whole are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much more likely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than non-fans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to engage with fantasy sports 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3.4% 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or 250,000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play fantasy sports online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daily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which over-indexes greatly compared to Indiana state residents.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also over-index in all other categories of frequency: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3.94%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(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250K)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play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several times a week</a:t>
            </a:r>
            <a:endParaRPr lang="en-US" b="1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2.0%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(127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play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once a week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3.37% 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(215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play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several times a month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1.31% 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(83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K)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play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once a month</a:t>
            </a:r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E22AD-F702-6C4F-8074-908D6FF96C42}"/>
              </a:ext>
            </a:extLst>
          </p:cNvPr>
          <p:cNvSpPr txBox="1"/>
          <p:nvPr/>
        </p:nvSpPr>
        <p:spPr>
          <a:xfrm>
            <a:off x="6814722" y="4771409"/>
            <a:ext cx="5059778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BONUS</a:t>
            </a:r>
            <a:endParaRPr lang="en-US" sz="2200" b="1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30%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of Colts fans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have played NFL Fantasy in the past 12 months in comparison to only</a:t>
            </a:r>
            <a:r>
              <a:rPr lang="en-US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4.38% of Indiana state residents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8F0110-82C9-3744-A43E-715958D42967}"/>
              </a:ext>
            </a:extLst>
          </p:cNvPr>
          <p:cNvSpPr/>
          <p:nvPr/>
        </p:nvSpPr>
        <p:spPr>
          <a:xfrm>
            <a:off x="2898684" y="2233931"/>
            <a:ext cx="143500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FREQUENCY</a:t>
            </a:r>
            <a:endParaRPr lang="en-US" sz="2200" dirty="0"/>
          </a:p>
        </p:txBody>
      </p:sp>
      <p:sp>
        <p:nvSpPr>
          <p:cNvPr id="12" name="Explosion 2 11">
            <a:extLst>
              <a:ext uri="{FF2B5EF4-FFF2-40B4-BE49-F238E27FC236}">
                <a16:creationId xmlns:a16="http://schemas.microsoft.com/office/drawing/2014/main" id="{CD0766F8-D3AE-2740-A874-31120A2D3875}"/>
              </a:ext>
            </a:extLst>
          </p:cNvPr>
          <p:cNvSpPr/>
          <p:nvPr/>
        </p:nvSpPr>
        <p:spPr>
          <a:xfrm>
            <a:off x="6704806" y="4854598"/>
            <a:ext cx="5077291" cy="1000036"/>
          </a:xfrm>
          <a:prstGeom prst="irregularSeal2">
            <a:avLst/>
          </a:prstGeom>
          <a:solidFill>
            <a:schemeClr val="accent2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CFBEC46-333E-7F49-879F-F759CBABF54A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15" name="Snip Single Corner Rectangle 14">
              <a:extLst>
                <a:ext uri="{FF2B5EF4-FFF2-40B4-BE49-F238E27FC236}">
                  <a16:creationId xmlns:a16="http://schemas.microsoft.com/office/drawing/2014/main" id="{E0FACEB7-DC64-634E-AA48-FC5F954AF89B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7513A5-EF52-0840-A118-4165D0A76F66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85059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 Diagonal Corner Rectangle 11">
            <a:extLst>
              <a:ext uri="{FF2B5EF4-FFF2-40B4-BE49-F238E27FC236}">
                <a16:creationId xmlns:a16="http://schemas.microsoft.com/office/drawing/2014/main" id="{A8C10E7A-19A1-A543-AFE3-359468577311}"/>
              </a:ext>
            </a:extLst>
          </p:cNvPr>
          <p:cNvSpPr/>
          <p:nvPr/>
        </p:nvSpPr>
        <p:spPr>
          <a:xfrm>
            <a:off x="6704807" y="1343655"/>
            <a:ext cx="5182393" cy="1018545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70" y="1564728"/>
            <a:ext cx="6177237" cy="715688"/>
          </a:xfrm>
        </p:spPr>
        <p:txBody>
          <a:bodyPr>
            <a:noAutofit/>
          </a:bodyPr>
          <a:lstStyle/>
          <a:p>
            <a:pPr algn="ctr"/>
            <a:r>
              <a:rPr lang="da-DK" sz="3200" dirty="0">
                <a:solidFill>
                  <a:schemeClr val="accent1"/>
                </a:solidFill>
              </a:rPr>
              <a:t>COLTS FANS ARE PRIMED </a:t>
            </a:r>
            <a:br>
              <a:rPr lang="da-DK" sz="3200" dirty="0">
                <a:solidFill>
                  <a:schemeClr val="accent1"/>
                </a:solidFill>
              </a:rPr>
            </a:br>
            <a:r>
              <a:rPr lang="da-DK" sz="3200" dirty="0">
                <a:solidFill>
                  <a:schemeClr val="accent1"/>
                </a:solidFill>
              </a:rPr>
              <a:t>FOR BRAND AWARNESS INITIATIVES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8DD121-B203-F349-828E-6551312B8606}"/>
              </a:ext>
            </a:extLst>
          </p:cNvPr>
          <p:cNvSpPr txBox="1"/>
          <p:nvPr/>
        </p:nvSpPr>
        <p:spPr>
          <a:xfrm>
            <a:off x="527570" y="6201049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2022-06-19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87C8D50C-1647-DE45-A04D-19BC488CA0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0282600"/>
              </p:ext>
            </p:extLst>
          </p:nvPr>
        </p:nvGraphicFramePr>
        <p:xfrm>
          <a:off x="527570" y="2526232"/>
          <a:ext cx="5886450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706E451-2D74-2B46-A3A8-EFA776B66CA8}"/>
              </a:ext>
            </a:extLst>
          </p:cNvPr>
          <p:cNvSpPr/>
          <p:nvPr/>
        </p:nvSpPr>
        <p:spPr>
          <a:xfrm>
            <a:off x="1457662" y="2526232"/>
            <a:ext cx="188551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CONSIDERATION</a:t>
            </a:r>
            <a:endParaRPr lang="en-US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5E6558-076E-5A48-8D0F-B620E286452D}"/>
              </a:ext>
            </a:extLst>
          </p:cNvPr>
          <p:cNvSpPr/>
          <p:nvPr/>
        </p:nvSpPr>
        <p:spPr>
          <a:xfrm>
            <a:off x="3965815" y="2526232"/>
            <a:ext cx="214994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22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PURCHASE INTENT</a:t>
            </a:r>
            <a:endParaRPr lang="en-US" sz="2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826733-1582-1F47-8236-D07322CF54A7}"/>
              </a:ext>
            </a:extLst>
          </p:cNvPr>
          <p:cNvSpPr txBox="1"/>
          <p:nvPr/>
        </p:nvSpPr>
        <p:spPr>
          <a:xfrm>
            <a:off x="6852822" y="1408275"/>
            <a:ext cx="50597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demonstrate a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greater consideration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and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purchase intent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for your brand with plenty of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opportunity for growth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14.63% 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or 930,000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would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consider using FanDuel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in the market for gambling, which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over-indexes 2.07x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relative to the overall population of Indiana state residents.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3.5% of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or 225,000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would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most likely use FanDuel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over other brands in the market for gambling, which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over-indexes 1.31x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relative to the overall population of Indiana state residents. We envision that a potential partnership between FanDuel and the Colts would lead to substantial growth in this index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sp>
        <p:nvSpPr>
          <p:cNvPr id="5" name="Up-Down Arrow 4">
            <a:extLst>
              <a:ext uri="{FF2B5EF4-FFF2-40B4-BE49-F238E27FC236}">
                <a16:creationId xmlns:a16="http://schemas.microsoft.com/office/drawing/2014/main" id="{E1B31220-69FE-5547-BCC7-E6BF58F35919}"/>
              </a:ext>
            </a:extLst>
          </p:cNvPr>
          <p:cNvSpPr/>
          <p:nvPr/>
        </p:nvSpPr>
        <p:spPr>
          <a:xfrm>
            <a:off x="2366130" y="3416300"/>
            <a:ext cx="57150" cy="89154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9AFDA7-9EFF-014C-B67B-74CB20EBA0AB}"/>
              </a:ext>
            </a:extLst>
          </p:cNvPr>
          <p:cNvSpPr/>
          <p:nvPr/>
        </p:nvSpPr>
        <p:spPr>
          <a:xfrm>
            <a:off x="2123846" y="3192775"/>
            <a:ext cx="56457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Sports World" panose="02000503020000020004" pitchFamily="2" charset="77"/>
              </a:rPr>
              <a:t>2.07x</a:t>
            </a:r>
          </a:p>
        </p:txBody>
      </p:sp>
      <p:sp>
        <p:nvSpPr>
          <p:cNvPr id="14" name="Up-Down Arrow 13">
            <a:extLst>
              <a:ext uri="{FF2B5EF4-FFF2-40B4-BE49-F238E27FC236}">
                <a16:creationId xmlns:a16="http://schemas.microsoft.com/office/drawing/2014/main" id="{65BB2E31-FFAA-1F45-909A-E98084A2C1FB}"/>
              </a:ext>
            </a:extLst>
          </p:cNvPr>
          <p:cNvSpPr/>
          <p:nvPr/>
        </p:nvSpPr>
        <p:spPr>
          <a:xfrm>
            <a:off x="4987410" y="4845846"/>
            <a:ext cx="45719" cy="7745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C798EF-5E6A-B549-96B3-753427F08F6E}"/>
              </a:ext>
            </a:extLst>
          </p:cNvPr>
          <p:cNvSpPr/>
          <p:nvPr/>
        </p:nvSpPr>
        <p:spPr>
          <a:xfrm>
            <a:off x="4742407" y="4648984"/>
            <a:ext cx="53572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  <a:latin typeface="Sports World" panose="02000503020000020004" pitchFamily="2" charset="77"/>
              </a:rPr>
              <a:t>1.31x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A865A29-AF53-0B41-8266-179FABB979BE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17" name="Snip Single Corner Rectangle 16">
              <a:extLst>
                <a:ext uri="{FF2B5EF4-FFF2-40B4-BE49-F238E27FC236}">
                  <a16:creationId xmlns:a16="http://schemas.microsoft.com/office/drawing/2014/main" id="{DAC9CE3D-92DA-9246-B9FF-93A081FEA46D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70EE76-D359-FB47-A37F-57423FE94DEE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9720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2693"/>
            <a:ext cx="10515600" cy="1132614"/>
          </a:xfrm>
        </p:spPr>
        <p:txBody>
          <a:bodyPr>
            <a:noAutofit/>
          </a:bodyPr>
          <a:lstStyle/>
          <a:p>
            <a:pPr algn="ctr"/>
            <a:r>
              <a:rPr lang="da-DK" sz="6800" dirty="0">
                <a:solidFill>
                  <a:schemeClr val="accent1"/>
                </a:solidFill>
              </a:rPr>
              <a:t>PARTNERSHIP IMPACTS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5A6D8A-AD1D-4B47-86DD-0E51F332C652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5" name="Snip Single Corner Rectangle 4">
              <a:extLst>
                <a:ext uri="{FF2B5EF4-FFF2-40B4-BE49-F238E27FC236}">
                  <a16:creationId xmlns:a16="http://schemas.microsoft.com/office/drawing/2014/main" id="{6CEB5780-1C25-574C-8315-FB45DCF83AE3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E7A295-8855-4A4B-8437-2356A3EDD6E2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959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 Diagonal Corner Rectangle 13">
            <a:extLst>
              <a:ext uri="{FF2B5EF4-FFF2-40B4-BE49-F238E27FC236}">
                <a16:creationId xmlns:a16="http://schemas.microsoft.com/office/drawing/2014/main" id="{7AFEA60D-381C-E647-BAF9-F52946FF9252}"/>
              </a:ext>
            </a:extLst>
          </p:cNvPr>
          <p:cNvSpPr/>
          <p:nvPr/>
        </p:nvSpPr>
        <p:spPr>
          <a:xfrm>
            <a:off x="458108" y="2881964"/>
            <a:ext cx="5244377" cy="1629034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33A236-BB0A-A448-83D1-5DB482E4A58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10000"/>
          </a:blip>
          <a:stretch>
            <a:fillRect/>
          </a:stretch>
        </p:blipFill>
        <p:spPr>
          <a:xfrm>
            <a:off x="6222207" y="638470"/>
            <a:ext cx="5172267" cy="51722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" y="2068648"/>
            <a:ext cx="6177237" cy="715688"/>
          </a:xfrm>
        </p:spPr>
        <p:txBody>
          <a:bodyPr>
            <a:noAutofit/>
          </a:bodyPr>
          <a:lstStyle/>
          <a:p>
            <a:pPr algn="ctr"/>
            <a:r>
              <a:rPr lang="da-DK" sz="4000" dirty="0">
                <a:solidFill>
                  <a:schemeClr val="accent1"/>
                </a:solidFill>
              </a:rPr>
              <a:t>PARTNERSHIP IMPACTS</a:t>
            </a:r>
            <a:endParaRPr lang="da-DK" sz="2600" dirty="0">
              <a:solidFill>
                <a:schemeClr val="accent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8DD121-B203-F349-828E-6551312B8606}"/>
              </a:ext>
            </a:extLst>
          </p:cNvPr>
          <p:cNvSpPr txBox="1"/>
          <p:nvPr/>
        </p:nvSpPr>
        <p:spPr>
          <a:xfrm>
            <a:off x="458108" y="4622524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2022-06-19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960FF03-5EFE-B349-81FE-1B522E2F353B}"/>
              </a:ext>
            </a:extLst>
          </p:cNvPr>
          <p:cNvSpPr/>
          <p:nvPr/>
        </p:nvSpPr>
        <p:spPr>
          <a:xfrm>
            <a:off x="9158836" y="1984763"/>
            <a:ext cx="2235638" cy="1207263"/>
          </a:xfrm>
          <a:prstGeom prst="round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orts World" panose="02000503020000020004" pitchFamily="2" charset="77"/>
              </a:rPr>
              <a:t>2.35x</a:t>
            </a:r>
          </a:p>
          <a:p>
            <a:pPr algn="ctr"/>
            <a:r>
              <a:rPr lang="en-US" sz="1400" dirty="0">
                <a:latin typeface="Sports World" panose="02000503020000020004" pitchFamily="2" charset="77"/>
              </a:rPr>
              <a:t>LOYALTY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9D5C4E-743D-D146-956C-636BDDC587C8}"/>
              </a:ext>
            </a:extLst>
          </p:cNvPr>
          <p:cNvSpPr txBox="1"/>
          <p:nvPr/>
        </p:nvSpPr>
        <p:spPr>
          <a:xfrm>
            <a:off x="642707" y="2993490"/>
            <a:ext cx="50597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Partnering with the Colts provides access to an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attentive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,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loyal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and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active fanbase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. Through research gathered from YouGov surveys, we can see how our fans compare in their attitudes towards advertising and sponsorships relative to other Indiana state residents</a:t>
            </a:r>
          </a:p>
          <a:p>
            <a:endParaRPr lang="en-US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  <a:p>
            <a:endParaRPr lang="en-US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E12D684-E944-F740-820E-433D4F3C2E9E}"/>
              </a:ext>
            </a:extLst>
          </p:cNvPr>
          <p:cNvSpPr/>
          <p:nvPr/>
        </p:nvSpPr>
        <p:spPr>
          <a:xfrm>
            <a:off x="6222207" y="1984764"/>
            <a:ext cx="2235638" cy="1207263"/>
          </a:xfrm>
          <a:prstGeom prst="round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orts World" panose="02000503020000020004" pitchFamily="2" charset="77"/>
              </a:rPr>
              <a:t>2.04x</a:t>
            </a:r>
          </a:p>
          <a:p>
            <a:pPr algn="ctr"/>
            <a:r>
              <a:rPr lang="en-US" sz="1400" dirty="0">
                <a:latin typeface="Sports World" panose="02000503020000020004" pitchFamily="2" charset="77"/>
              </a:rPr>
              <a:t>ATTENTION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3960B14-5207-3447-AB40-876D897C0BD7}"/>
              </a:ext>
            </a:extLst>
          </p:cNvPr>
          <p:cNvSpPr/>
          <p:nvPr/>
        </p:nvSpPr>
        <p:spPr>
          <a:xfrm>
            <a:off x="7683367" y="3907367"/>
            <a:ext cx="2235638" cy="1207263"/>
          </a:xfrm>
          <a:prstGeom prst="roundRect">
            <a:avLst/>
          </a:prstGeom>
          <a:solidFill>
            <a:schemeClr val="accent1">
              <a:alpha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orts World" panose="02000503020000020004" pitchFamily="2" charset="77"/>
              </a:rPr>
              <a:t>1.88x</a:t>
            </a:r>
          </a:p>
          <a:p>
            <a:pPr algn="ctr"/>
            <a:r>
              <a:rPr lang="en-US" sz="1400" dirty="0">
                <a:latin typeface="Sports World" panose="02000503020000020004" pitchFamily="2" charset="77"/>
              </a:rPr>
              <a:t>WORD OF MOUTH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2D2B82-1BE9-EB43-A4CC-E1146683683B}"/>
              </a:ext>
            </a:extLst>
          </p:cNvPr>
          <p:cNvSpPr/>
          <p:nvPr/>
        </p:nvSpPr>
        <p:spPr>
          <a:xfrm>
            <a:off x="8899705" y="3197943"/>
            <a:ext cx="2753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are 2.35x more likely to support their team by buying products from its sponsors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27511E-327C-F84B-94CE-9696345ADA5E}"/>
              </a:ext>
            </a:extLst>
          </p:cNvPr>
          <p:cNvSpPr/>
          <p:nvPr/>
        </p:nvSpPr>
        <p:spPr>
          <a:xfrm>
            <a:off x="6016926" y="3197943"/>
            <a:ext cx="2753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are 2.04x more likely to take notice of who sponsors the sports events they watch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A7F208-08A5-0746-B585-A3E57898A102}"/>
              </a:ext>
            </a:extLst>
          </p:cNvPr>
          <p:cNvSpPr/>
          <p:nvPr/>
        </p:nvSpPr>
        <p:spPr>
          <a:xfrm>
            <a:off x="7424235" y="5135945"/>
            <a:ext cx="2753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are 1.88x more likely to recommend things to their friends and family that they have seen advertised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C6380F9-A437-9749-BB02-91E6E8372028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17" name="Snip Single Corner Rectangle 16">
              <a:extLst>
                <a:ext uri="{FF2B5EF4-FFF2-40B4-BE49-F238E27FC236}">
                  <a16:creationId xmlns:a16="http://schemas.microsoft.com/office/drawing/2014/main" id="{7C66AF1B-A2D7-1A41-805B-CDF2725F8521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4E9D2EA-27FA-4C41-A59D-7233AD3D13BB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1972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2693"/>
            <a:ext cx="10515600" cy="1132614"/>
          </a:xfrm>
        </p:spPr>
        <p:txBody>
          <a:bodyPr>
            <a:noAutofit/>
          </a:bodyPr>
          <a:lstStyle/>
          <a:p>
            <a:pPr algn="ctr"/>
            <a:r>
              <a:rPr lang="da-DK" sz="6800" dirty="0">
                <a:solidFill>
                  <a:schemeClr val="accent1"/>
                </a:solidFill>
              </a:rPr>
              <a:t>INVESTMENT SUMMARY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B3CEFF-C90C-C344-B630-2683276F9F06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5" name="Snip Single Corner Rectangle 4">
              <a:extLst>
                <a:ext uri="{FF2B5EF4-FFF2-40B4-BE49-F238E27FC236}">
                  <a16:creationId xmlns:a16="http://schemas.microsoft.com/office/drawing/2014/main" id="{2BA98B1F-E601-E141-94DE-2BB52259504A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CFDDBD2-6AC5-5447-AF46-7D2F4314EB33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8871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 Diagonal Corner Rectangle 15">
            <a:extLst>
              <a:ext uri="{FF2B5EF4-FFF2-40B4-BE49-F238E27FC236}">
                <a16:creationId xmlns:a16="http://schemas.microsoft.com/office/drawing/2014/main" id="{512DDA2D-465F-D24E-8775-FFC466B94A3A}"/>
              </a:ext>
            </a:extLst>
          </p:cNvPr>
          <p:cNvSpPr/>
          <p:nvPr/>
        </p:nvSpPr>
        <p:spPr>
          <a:xfrm>
            <a:off x="2361608" y="3431794"/>
            <a:ext cx="7262037" cy="2014498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5E2E958-A2B7-7043-9FE5-060C735D14CF}"/>
              </a:ext>
            </a:extLst>
          </p:cNvPr>
          <p:cNvSpPr txBox="1">
            <a:spLocks/>
          </p:cNvSpPr>
          <p:nvPr/>
        </p:nvSpPr>
        <p:spPr>
          <a:xfrm>
            <a:off x="2234516" y="1648047"/>
            <a:ext cx="7516222" cy="14719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sz="4200" dirty="0">
                <a:solidFill>
                  <a:srgbClr val="002B5F"/>
                </a:solidFill>
              </a:rPr>
              <a:t>PUTTING SPORTS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sz="4200" dirty="0">
                <a:solidFill>
                  <a:srgbClr val="002B5F"/>
                </a:solidFill>
              </a:rPr>
              <a:t>FANS AT THE HEART OF EVERYTHING WE DO</a:t>
            </a:r>
            <a:endParaRPr kumimoji="0" lang="da-DK" sz="4200" b="0" i="0" u="none" strike="noStrike" kern="1200" cap="none" spc="0" normalizeH="0" baseline="0" noProof="0" dirty="0">
              <a:ln>
                <a:noFill/>
              </a:ln>
              <a:solidFill>
                <a:srgbClr val="002B5F"/>
              </a:solidFill>
              <a:effectLst/>
              <a:uLnTx/>
              <a:uFillTx/>
              <a:latin typeface="Sports World" panose="02000503020000020004" pitchFamily="2" charset="77"/>
              <a:ea typeface="+mj-ea"/>
              <a:cs typeface="+mj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1FFBAA-AEC6-F449-9543-C088FA9F128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5918199" y="433815"/>
            <a:ext cx="5990371" cy="59903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4A979AE-5498-A446-8660-679C8BC7126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10000"/>
          </a:blip>
          <a:stretch>
            <a:fillRect/>
          </a:stretch>
        </p:blipFill>
        <p:spPr>
          <a:xfrm>
            <a:off x="283429" y="842867"/>
            <a:ext cx="5172267" cy="51722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5CE36EF-1418-4242-B77D-8BE54056478C}"/>
              </a:ext>
            </a:extLst>
          </p:cNvPr>
          <p:cNvSpPr txBox="1"/>
          <p:nvPr/>
        </p:nvSpPr>
        <p:spPr>
          <a:xfrm>
            <a:off x="2504608" y="3654213"/>
            <a:ext cx="74645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INVESTMENT: TBD 		CONTACT: 646-123-4567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TERM: TBD			DBJ@COLTS.COM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ANNUAL ESCALATOR: TBD	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PLAYOFFS: TBD		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25BFABC-A7D4-F84C-98AC-8E9E1A111098}"/>
              </a:ext>
            </a:extLst>
          </p:cNvPr>
          <p:cNvGrpSpPr/>
          <p:nvPr/>
        </p:nvGrpSpPr>
        <p:grpSpPr>
          <a:xfrm>
            <a:off x="11676993" y="6306207"/>
            <a:ext cx="651514" cy="551793"/>
            <a:chOff x="11676993" y="6306207"/>
            <a:chExt cx="651514" cy="551793"/>
          </a:xfrm>
        </p:grpSpPr>
        <p:sp>
          <p:nvSpPr>
            <p:cNvPr id="8" name="Snip Single Corner Rectangle 7">
              <a:extLst>
                <a:ext uri="{FF2B5EF4-FFF2-40B4-BE49-F238E27FC236}">
                  <a16:creationId xmlns:a16="http://schemas.microsoft.com/office/drawing/2014/main" id="{48C4734F-A95B-704C-81C4-40CE47199E4B}"/>
                </a:ext>
              </a:extLst>
            </p:cNvPr>
            <p:cNvSpPr/>
            <p:nvPr/>
          </p:nvSpPr>
          <p:spPr>
            <a:xfrm flipH="1">
              <a:off x="11676993" y="6306207"/>
              <a:ext cx="515007" cy="551793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Sports World" panose="02000503020000020004" pitchFamily="2" charset="7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9FFDF7D-ED27-5147-B782-BD188FA01580}"/>
                </a:ext>
              </a:extLst>
            </p:cNvPr>
            <p:cNvSpPr txBox="1"/>
            <p:nvPr/>
          </p:nvSpPr>
          <p:spPr>
            <a:xfrm>
              <a:off x="11676993" y="6377990"/>
              <a:ext cx="6515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Sports World" panose="02000503020000020004" pitchFamily="2" charset="77"/>
                </a:rPr>
                <a:t>16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766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132614"/>
          </a:xfrm>
        </p:spPr>
        <p:txBody>
          <a:bodyPr/>
          <a:lstStyle/>
          <a:p>
            <a:pPr algn="ctr"/>
            <a:r>
              <a:rPr lang="da-DK" dirty="0">
                <a:solidFill>
                  <a:schemeClr val="accent1"/>
                </a:solidFill>
              </a:rPr>
              <a:t>TABLE OF CONTENTS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0A888-E07F-BC49-A3D7-68D0AED72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9699" y="2842353"/>
            <a:ext cx="8059902" cy="2618647"/>
          </a:xfrm>
        </p:spPr>
        <p:txBody>
          <a:bodyPr/>
          <a:lstStyle/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PARTNERSHIP OPPORTUNITY			</a:t>
            </a:r>
            <a:r>
              <a:rPr lang="da-DK" dirty="0">
                <a:solidFill>
                  <a:schemeClr val="accent1"/>
                </a:solidFill>
              </a:rPr>
              <a:t>3</a:t>
            </a:r>
          </a:p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 OF THE COLTS				</a:t>
            </a:r>
            <a:r>
              <a:rPr lang="da-DK" dirty="0">
                <a:solidFill>
                  <a:schemeClr val="accent1"/>
                </a:solidFill>
              </a:rPr>
              <a:t>7</a:t>
            </a:r>
          </a:p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COLTS FAN INSIGHTS		       			</a:t>
            </a:r>
            <a:r>
              <a:rPr lang="da-DK" dirty="0">
                <a:solidFill>
                  <a:schemeClr val="accent1"/>
                </a:solidFill>
              </a:rPr>
              <a:t>8</a:t>
            </a:r>
          </a:p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PARTNERSHIP IMPACTS				</a:t>
            </a:r>
            <a:r>
              <a:rPr lang="da-DK" dirty="0">
                <a:solidFill>
                  <a:schemeClr val="accent1"/>
                </a:solidFill>
              </a:rPr>
              <a:t>13</a:t>
            </a:r>
          </a:p>
          <a:p>
            <a:r>
              <a:rPr lang="da-DK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INVESTMENT SUMMARY				</a:t>
            </a:r>
            <a:r>
              <a:rPr lang="da-DK" dirty="0">
                <a:solidFill>
                  <a:schemeClr val="accent1"/>
                </a:solidFill>
              </a:rPr>
              <a:t>15</a:t>
            </a:r>
          </a:p>
          <a:p>
            <a:pPr algn="ctr"/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916954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2693"/>
            <a:ext cx="10515600" cy="1132614"/>
          </a:xfrm>
        </p:spPr>
        <p:txBody>
          <a:bodyPr>
            <a:noAutofit/>
          </a:bodyPr>
          <a:lstStyle/>
          <a:p>
            <a:pPr algn="ctr"/>
            <a:r>
              <a:rPr lang="da-DK" sz="6800" dirty="0">
                <a:solidFill>
                  <a:schemeClr val="accent1"/>
                </a:solidFill>
              </a:rPr>
              <a:t>PARTNERSHIP</a:t>
            </a:r>
            <a:br>
              <a:rPr lang="da-DK" sz="6800" dirty="0">
                <a:solidFill>
                  <a:schemeClr val="accent1"/>
                </a:solidFill>
              </a:rPr>
            </a:br>
            <a:r>
              <a:rPr lang="da-DK" sz="6800" dirty="0">
                <a:solidFill>
                  <a:schemeClr val="accent1"/>
                </a:solidFill>
              </a:rPr>
              <a:t>OPPORTUNITY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505DBDA2-B02F-AA43-8C3D-4DBE1399F8DA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73961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BE5A79-AF62-BD44-A566-EE92C870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47499" y="2483205"/>
            <a:ext cx="2112660" cy="21126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06CF67-0419-BD44-81B7-589CD27DD35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570" y="2681230"/>
            <a:ext cx="1716610" cy="171661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E2E958-A2B7-7043-9FE5-060C735D14CF}"/>
              </a:ext>
            </a:extLst>
          </p:cNvPr>
          <p:cNvSpPr txBox="1">
            <a:spLocks/>
          </p:cNvSpPr>
          <p:nvPr/>
        </p:nvSpPr>
        <p:spPr>
          <a:xfrm>
            <a:off x="3166570" y="406478"/>
            <a:ext cx="5858861" cy="7156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r>
              <a:rPr lang="da-DK" sz="4000" dirty="0">
                <a:solidFill>
                  <a:schemeClr val="accent1"/>
                </a:solidFill>
              </a:rPr>
              <a:t>THE OPPORTUNITY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94B9AC2-E233-B044-A6BC-29E132F0252E}"/>
              </a:ext>
            </a:extLst>
          </p:cNvPr>
          <p:cNvSpPr txBox="1">
            <a:spLocks/>
          </p:cNvSpPr>
          <p:nvPr/>
        </p:nvSpPr>
        <p:spPr>
          <a:xfrm>
            <a:off x="1456245" y="4421667"/>
            <a:ext cx="5137260" cy="7156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Entertain, inspire</a:t>
            </a:r>
            <a:r>
              <a:rPr lang="en-US" sz="2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and </a:t>
            </a:r>
            <a:r>
              <a:rPr lang="en-US" sz="2400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unite</a:t>
            </a:r>
            <a:r>
              <a:rPr lang="en-US" sz="2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by 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winning the right way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0EB31C2-2823-6942-A8D0-42A1C5A2CBD7}"/>
              </a:ext>
            </a:extLst>
          </p:cNvPr>
          <p:cNvSpPr txBox="1">
            <a:spLocks/>
          </p:cNvSpPr>
          <p:nvPr/>
        </p:nvSpPr>
        <p:spPr>
          <a:xfrm>
            <a:off x="6580798" y="4558988"/>
            <a:ext cx="3446063" cy="44104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Make sports more </a:t>
            </a:r>
            <a:r>
              <a:rPr lang="en-US" sz="2400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exciting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42EE31-9628-2D44-81B6-FCAC3C34B94C}"/>
              </a:ext>
            </a:extLst>
          </p:cNvPr>
          <p:cNvSpPr txBox="1">
            <a:spLocks/>
          </p:cNvSpPr>
          <p:nvPr/>
        </p:nvSpPr>
        <p:spPr>
          <a:xfrm>
            <a:off x="3527370" y="1122166"/>
            <a:ext cx="5137260" cy="7156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Putting sports fans at the heart of </a:t>
            </a:r>
          </a:p>
          <a:p>
            <a:pPr algn="ctr"/>
            <a:r>
              <a:rPr lang="en-US" sz="2400" b="1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everything we do</a:t>
            </a:r>
            <a:endParaRPr lang="en-US" sz="2400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093C741-4AE8-FF46-908B-7CCAD58BB303}"/>
              </a:ext>
            </a:extLst>
          </p:cNvPr>
          <p:cNvCxnSpPr>
            <a:cxnSpLocks/>
          </p:cNvCxnSpPr>
          <p:nvPr/>
        </p:nvCxnSpPr>
        <p:spPr>
          <a:xfrm>
            <a:off x="6096000" y="2483205"/>
            <a:ext cx="0" cy="2872566"/>
          </a:xfrm>
          <a:prstGeom prst="line">
            <a:avLst/>
          </a:prstGeom>
          <a:ln w="28575">
            <a:solidFill>
              <a:schemeClr val="accent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4BFA88DC-E57A-084E-BE44-0E468656A5FA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98262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605" y="267990"/>
            <a:ext cx="5122261" cy="715688"/>
          </a:xfrm>
        </p:spPr>
        <p:txBody>
          <a:bodyPr>
            <a:noAutofit/>
          </a:bodyPr>
          <a:lstStyle/>
          <a:p>
            <a:r>
              <a:rPr lang="da-DK" sz="4000" dirty="0">
                <a:solidFill>
                  <a:schemeClr val="accent1"/>
                </a:solidFill>
              </a:rPr>
              <a:t>THE OBJECTIVES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D858B2-8B4C-3940-ABA6-5D217991B3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</a:blip>
          <a:srcRect l="10498"/>
          <a:stretch/>
        </p:blipFill>
        <p:spPr>
          <a:xfrm>
            <a:off x="6053958" y="0"/>
            <a:ext cx="6138041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D0C10A2-F223-3046-9425-14AF6101C1DF}"/>
              </a:ext>
            </a:extLst>
          </p:cNvPr>
          <p:cNvSpPr txBox="1">
            <a:spLocks/>
          </p:cNvSpPr>
          <p:nvPr/>
        </p:nvSpPr>
        <p:spPr>
          <a:xfrm>
            <a:off x="391605" y="1046090"/>
            <a:ext cx="4991931" cy="244032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BRAND AWARENESS</a:t>
            </a:r>
          </a:p>
          <a:p>
            <a:endParaRPr lang="en-US" sz="1300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Showcase the FanDuel brand and secure multiple locations throughout Lucas Oil Stadium for fan engagement opportunities throughout the 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Drive credibility with Colts fans by becoming exclusive sports betting partner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Enhance FanDuel messaging through dedicated promotions &amp; amplification in digital, social, traditional media and in-stadium concourse signage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4834357-E1D8-5C49-8849-40EE2F543335}"/>
              </a:ext>
            </a:extLst>
          </p:cNvPr>
          <p:cNvSpPr txBox="1">
            <a:spLocks/>
          </p:cNvSpPr>
          <p:nvPr/>
        </p:nvSpPr>
        <p:spPr>
          <a:xfrm>
            <a:off x="391605" y="3906668"/>
            <a:ext cx="4991931" cy="244032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Sports World" panose="02000503020000020004" pitchFamily="2" charset="77"/>
                <a:ea typeface="+mj-ea"/>
                <a:cs typeface="+mj-cs"/>
              </a:defRPr>
            </a:lvl1pPr>
          </a:lstStyle>
          <a:p>
            <a:pPr algn="r"/>
            <a:r>
              <a:rPr lang="en-US" sz="2400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MARKET PENETRATION</a:t>
            </a:r>
          </a:p>
          <a:p>
            <a:endParaRPr lang="en-US" sz="1300" b="1" dirty="0">
              <a:solidFill>
                <a:schemeClr val="accent1"/>
              </a:solidFill>
              <a:latin typeface="Abadi MT Condensed Extra Bold" panose="020B0306030101010103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Incentivize new members through tailored promotions and sign-up bonuses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Utilize Colts IP and “Register To Win” promotion to drive incremental revenues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Incentivize FanDuel associates and strengthen their relationship with key customers through VIP hospitality and experiences</a:t>
            </a:r>
          </a:p>
        </p:txBody>
      </p:sp>
      <p:sp>
        <p:nvSpPr>
          <p:cNvPr id="7" name="Snip Single Corner Rectangle 6">
            <a:extLst>
              <a:ext uri="{FF2B5EF4-FFF2-40B4-BE49-F238E27FC236}">
                <a16:creationId xmlns:a16="http://schemas.microsoft.com/office/drawing/2014/main" id="{AAE35648-E6BD-E247-B1DE-22B3AAFAA5BE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133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2693"/>
            <a:ext cx="10515600" cy="1132614"/>
          </a:xfrm>
        </p:spPr>
        <p:txBody>
          <a:bodyPr>
            <a:noAutofit/>
          </a:bodyPr>
          <a:lstStyle/>
          <a:p>
            <a:pPr algn="ctr"/>
            <a:r>
              <a:rPr lang="da-DK" sz="6800" dirty="0">
                <a:solidFill>
                  <a:schemeClr val="accent1"/>
                </a:solidFill>
              </a:rPr>
              <a:t>POWER OF </a:t>
            </a:r>
            <a:br>
              <a:rPr lang="da-DK" sz="6800" dirty="0">
                <a:solidFill>
                  <a:schemeClr val="accent1"/>
                </a:solidFill>
              </a:rPr>
            </a:br>
            <a:r>
              <a:rPr lang="da-DK" sz="6800" dirty="0">
                <a:solidFill>
                  <a:schemeClr val="accent1"/>
                </a:solidFill>
              </a:rPr>
              <a:t>THE COLTS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9C6BFF85-A14D-BF44-A0A3-9B7E6E0676D9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979602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3AAE085-EDD0-F84B-8234-92DC7C53FFA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25000"/>
          </a:blip>
          <a:stretch>
            <a:fillRect/>
          </a:stretch>
        </p:blipFill>
        <p:spPr>
          <a:xfrm rot="20546714">
            <a:off x="826235" y="1214696"/>
            <a:ext cx="4241391" cy="4124349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89FB2E81-78B3-764E-A244-BD9BE6847F1A}"/>
              </a:ext>
            </a:extLst>
          </p:cNvPr>
          <p:cNvSpPr/>
          <p:nvPr/>
        </p:nvSpPr>
        <p:spPr>
          <a:xfrm>
            <a:off x="1758748" y="2067024"/>
            <a:ext cx="2202001" cy="2114653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0F75A6-84BE-D644-B390-23F39381CC8D}"/>
              </a:ext>
            </a:extLst>
          </p:cNvPr>
          <p:cNvSpPr/>
          <p:nvPr/>
        </p:nvSpPr>
        <p:spPr>
          <a:xfrm>
            <a:off x="3869186" y="3041264"/>
            <a:ext cx="2422201" cy="2326118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1370185-DD4A-9F4C-9FA4-3D9FB2F634B1}"/>
              </a:ext>
            </a:extLst>
          </p:cNvPr>
          <p:cNvSpPr/>
          <p:nvPr/>
        </p:nvSpPr>
        <p:spPr>
          <a:xfrm>
            <a:off x="363905" y="1497134"/>
            <a:ext cx="1503995" cy="1444336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185" y="738883"/>
            <a:ext cx="6054945" cy="715688"/>
          </a:xfrm>
        </p:spPr>
        <p:txBody>
          <a:bodyPr>
            <a:noAutofit/>
          </a:bodyPr>
          <a:lstStyle/>
          <a:p>
            <a:r>
              <a:rPr lang="da-DK" sz="4000" dirty="0">
                <a:solidFill>
                  <a:schemeClr val="accent1"/>
                </a:solidFill>
              </a:rPr>
              <a:t>POWER OF THE COLTS BRAND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0D0332-A37F-E34D-858F-5B6093E252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33265" r="13580"/>
          <a:stretch/>
        </p:blipFill>
        <p:spPr>
          <a:xfrm>
            <a:off x="6732270" y="0"/>
            <a:ext cx="546805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432ED5A-15D4-D94F-8AF6-D4EB60589ED5}"/>
              </a:ext>
            </a:extLst>
          </p:cNvPr>
          <p:cNvSpPr txBox="1"/>
          <p:nvPr/>
        </p:nvSpPr>
        <p:spPr>
          <a:xfrm>
            <a:off x="390715" y="1834804"/>
            <a:ext cx="1290353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ports World" panose="02000503020000020004" pitchFamily="2" charset="77"/>
              </a:rPr>
              <a:t>1.78M</a:t>
            </a:r>
          </a:p>
          <a:p>
            <a:r>
              <a:rPr lang="en-US" sz="1300" dirty="0">
                <a:solidFill>
                  <a:schemeClr val="bg1"/>
                </a:solidFill>
                <a:latin typeface="Sports World" panose="02000503020000020004" pitchFamily="2" charset="77"/>
              </a:rPr>
              <a:t>IN INDIANA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559798-1843-A346-861D-2A7E89E6B5BB}"/>
              </a:ext>
            </a:extLst>
          </p:cNvPr>
          <p:cNvSpPr txBox="1"/>
          <p:nvPr/>
        </p:nvSpPr>
        <p:spPr>
          <a:xfrm>
            <a:off x="1816696" y="2634550"/>
            <a:ext cx="1847942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Sports World" panose="02000503020000020004" pitchFamily="2" charset="77"/>
              </a:rPr>
              <a:t>2.18M</a:t>
            </a:r>
          </a:p>
          <a:p>
            <a:r>
              <a:rPr lang="en-US" sz="1300" dirty="0">
                <a:solidFill>
                  <a:schemeClr val="bg1"/>
                </a:solidFill>
                <a:latin typeface="Sports World" panose="02000503020000020004" pitchFamily="2" charset="77"/>
              </a:rPr>
              <a:t>IN THE MIDWEST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A85D86-FBAB-6F4E-8269-105AF772F058}"/>
              </a:ext>
            </a:extLst>
          </p:cNvPr>
          <p:cNvSpPr txBox="1"/>
          <p:nvPr/>
        </p:nvSpPr>
        <p:spPr>
          <a:xfrm>
            <a:off x="3939295" y="3642631"/>
            <a:ext cx="2078902" cy="11233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00" dirty="0">
                <a:solidFill>
                  <a:schemeClr val="bg1"/>
                </a:solidFill>
                <a:latin typeface="Sports World" panose="02000503020000020004" pitchFamily="2" charset="77"/>
              </a:rPr>
              <a:t>6.18M</a:t>
            </a:r>
          </a:p>
          <a:p>
            <a:r>
              <a:rPr lang="en-US" sz="2000" dirty="0">
                <a:solidFill>
                  <a:schemeClr val="bg1"/>
                </a:solidFill>
                <a:latin typeface="Sports World" panose="02000503020000020004" pitchFamily="2" charset="77"/>
              </a:rPr>
              <a:t>NATIONALLY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D61F06-F64C-0944-B9A6-89752B28ABAC}"/>
              </a:ext>
            </a:extLst>
          </p:cNvPr>
          <p:cNvSpPr/>
          <p:nvPr/>
        </p:nvSpPr>
        <p:spPr>
          <a:xfrm>
            <a:off x="249605" y="558437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The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Indianapolis Colts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are the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#1 Sports &amp; Entertainment brand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in Indiana with the largest fanbase in the state of any sports team and competing in the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#1 sports league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and most powerful entertainment brand in the country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F164880-DC60-574D-805C-02FCD3F59997}"/>
              </a:ext>
            </a:extLst>
          </p:cNvPr>
          <p:cNvSpPr/>
          <p:nvPr/>
        </p:nvSpPr>
        <p:spPr>
          <a:xfrm>
            <a:off x="4147792" y="6605484"/>
            <a:ext cx="206338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2021-11-07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9C6E0DE-E20C-8D4F-AEE1-46DF6F3EF4D1}"/>
              </a:ext>
            </a:extLst>
          </p:cNvPr>
          <p:cNvSpPr/>
          <p:nvPr/>
        </p:nvSpPr>
        <p:spPr>
          <a:xfrm rot="16200000">
            <a:off x="1254650" y="1986395"/>
            <a:ext cx="8576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ports World" panose="02000503020000020004" pitchFamily="2" charset="77"/>
              </a:rPr>
              <a:t>FANS</a:t>
            </a:r>
            <a:endParaRPr lang="en-US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0699A4-E455-6649-8153-3D05C5CD6DE3}"/>
              </a:ext>
            </a:extLst>
          </p:cNvPr>
          <p:cNvSpPr/>
          <p:nvPr/>
        </p:nvSpPr>
        <p:spPr>
          <a:xfrm rot="16200000">
            <a:off x="3217086" y="2919242"/>
            <a:ext cx="9387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ports World" panose="02000503020000020004" pitchFamily="2" charset="77"/>
              </a:rPr>
              <a:t>FANS</a:t>
            </a:r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F51A556-F7CA-8348-B850-4473A7BC26F6}"/>
              </a:ext>
            </a:extLst>
          </p:cNvPr>
          <p:cNvSpPr/>
          <p:nvPr/>
        </p:nvSpPr>
        <p:spPr>
          <a:xfrm rot="16200000">
            <a:off x="5424381" y="3952037"/>
            <a:ext cx="114270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Sports World" panose="02000503020000020004" pitchFamily="2" charset="77"/>
              </a:rPr>
              <a:t>FANS</a:t>
            </a:r>
            <a:endParaRPr lang="en-US" sz="2200" dirty="0"/>
          </a:p>
        </p:txBody>
      </p:sp>
      <p:sp>
        <p:nvSpPr>
          <p:cNvPr id="18" name="Snip Single Corner Rectangle 17">
            <a:extLst>
              <a:ext uri="{FF2B5EF4-FFF2-40B4-BE49-F238E27FC236}">
                <a16:creationId xmlns:a16="http://schemas.microsoft.com/office/drawing/2014/main" id="{E15D72FA-F95A-9242-99EF-4C55E522A671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4490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 Diagonal Corner Rectangle 11">
            <a:extLst>
              <a:ext uri="{FF2B5EF4-FFF2-40B4-BE49-F238E27FC236}">
                <a16:creationId xmlns:a16="http://schemas.microsoft.com/office/drawing/2014/main" id="{E316E38D-E0E5-B04B-A639-3997D8CB84E6}"/>
              </a:ext>
            </a:extLst>
          </p:cNvPr>
          <p:cNvSpPr/>
          <p:nvPr/>
        </p:nvSpPr>
        <p:spPr>
          <a:xfrm>
            <a:off x="354807" y="3986925"/>
            <a:ext cx="3507179" cy="1499475"/>
          </a:xfrm>
          <a:prstGeom prst="round2Diag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9F97BD43-35B4-7C4B-B35F-78CD039C7FD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20000"/>
          </a:blip>
          <a:stretch>
            <a:fillRect/>
          </a:stretch>
        </p:blipFill>
        <p:spPr>
          <a:xfrm>
            <a:off x="4447016" y="77146"/>
            <a:ext cx="6589408" cy="658940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B7A5B1ED-0639-D54A-A887-F76804FB18C2}"/>
              </a:ext>
            </a:extLst>
          </p:cNvPr>
          <p:cNvSpPr/>
          <p:nvPr/>
        </p:nvSpPr>
        <p:spPr>
          <a:xfrm>
            <a:off x="4244132" y="3887531"/>
            <a:ext cx="3497591" cy="1200329"/>
          </a:xfrm>
          <a:prstGeom prst="rect">
            <a:avLst/>
          </a:prstGeom>
          <a:gradFill flip="none" rotWithShape="1">
            <a:gsLst>
              <a:gs pos="99000">
                <a:schemeClr val="accent2"/>
              </a:gs>
              <a:gs pos="60000">
                <a:schemeClr val="accent1"/>
              </a:gs>
            </a:gsLst>
            <a:lin ang="16200000" scaled="1"/>
            <a:tileRect/>
          </a:gra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badi MT Condensed Extra Bold" panose="020B0306030101010103" pitchFamily="34" charset="77"/>
              </a:rPr>
              <a:t>“BETTING HELPS ME FEEL MORE ENGAGED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Abadi MT Condensed Extra Bold" panose="020B0306030101010103" pitchFamily="34" charset="77"/>
              </a:rPr>
              <a:t>WITH THE SPORTS I LIKE”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Sports World" panose="02000503020000020004" pitchFamily="2" charset="77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Sports World" panose="02000503020000020004" pitchFamily="2" charset="77"/>
              </a:rPr>
              <a:t>COLTS FANS ARE 2.77x MORE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Sports World" panose="02000503020000020004" pitchFamily="2" charset="77"/>
              </a:rPr>
              <a:t>LIKELY TO AGREE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2A1AB1-D209-7E44-90E2-F8769D611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78818" y="1166783"/>
            <a:ext cx="6177237" cy="715688"/>
          </a:xfrm>
        </p:spPr>
        <p:txBody>
          <a:bodyPr>
            <a:noAutofit/>
          </a:bodyPr>
          <a:lstStyle/>
          <a:p>
            <a:pPr algn="ctr"/>
            <a:r>
              <a:rPr lang="da-DK" sz="4000" dirty="0">
                <a:solidFill>
                  <a:schemeClr val="accent1"/>
                </a:solidFill>
              </a:rPr>
              <a:t>THE COLTS </a:t>
            </a:r>
            <a:br>
              <a:rPr lang="da-DK" sz="4000" dirty="0">
                <a:solidFill>
                  <a:schemeClr val="accent1"/>
                </a:solidFill>
              </a:rPr>
            </a:br>
            <a:r>
              <a:rPr lang="da-DK" sz="4000" dirty="0">
                <a:solidFill>
                  <a:schemeClr val="accent1"/>
                </a:solidFill>
              </a:rPr>
              <a:t>ATTITUDE</a:t>
            </a:r>
            <a:endParaRPr lang="da-DK" sz="2600" dirty="0">
              <a:solidFill>
                <a:schemeClr val="accent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FCE90FB-4585-F64F-B99E-37B739F2E28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6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920979" y="2821062"/>
            <a:ext cx="3497591" cy="2331727"/>
          </a:xfrm>
          <a:prstGeom prst="round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744F4E0-2ADE-2A42-9E1F-F21595C668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alphaModFix amt="76000"/>
          </a:blip>
          <a:srcRect r="17500"/>
          <a:stretch/>
        </p:blipFill>
        <p:spPr>
          <a:xfrm>
            <a:off x="4244132" y="1438024"/>
            <a:ext cx="3497591" cy="2331728"/>
          </a:xfrm>
          <a:prstGeom prst="round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53E6C20-358E-E34C-AABB-3E509D69C121}"/>
              </a:ext>
            </a:extLst>
          </p:cNvPr>
          <p:cNvCxnSpPr>
            <a:cxnSpLocks/>
          </p:cNvCxnSpPr>
          <p:nvPr/>
        </p:nvCxnSpPr>
        <p:spPr>
          <a:xfrm>
            <a:off x="4584572" y="4476265"/>
            <a:ext cx="281670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27116CB-79BD-CF42-8CF3-74A5BEE4C523}"/>
              </a:ext>
            </a:extLst>
          </p:cNvPr>
          <p:cNvSpPr/>
          <p:nvPr/>
        </p:nvSpPr>
        <p:spPr>
          <a:xfrm>
            <a:off x="7920979" y="1438024"/>
            <a:ext cx="3497591" cy="1243893"/>
          </a:xfrm>
          <a:prstGeom prst="rect">
            <a:avLst/>
          </a:prstGeom>
          <a:gradFill flip="none" rotWithShape="1">
            <a:gsLst>
              <a:gs pos="99000">
                <a:schemeClr val="accent2"/>
              </a:gs>
              <a:gs pos="60000">
                <a:schemeClr val="accent1"/>
              </a:gs>
            </a:gsLst>
            <a:lin ang="16200000" scaled="1"/>
            <a:tileRect/>
          </a:gra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badi MT Condensed Extra Bold" panose="020B0306030101010103" pitchFamily="34" charset="77"/>
              </a:rPr>
              <a:t>“I’M INTERESTED IN BETTING AND 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Abadi MT Condensed Extra Bold" panose="020B0306030101010103" pitchFamily="34" charset="77"/>
              </a:rPr>
              <a:t>GAMBLING ONLINE”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Sports World" panose="02000503020000020004" pitchFamily="2" charset="77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Sports World" panose="02000503020000020004" pitchFamily="2" charset="77"/>
              </a:rPr>
              <a:t>COLTS FANS ARE 2.73x MORE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Sports World" panose="02000503020000020004" pitchFamily="2" charset="77"/>
              </a:rPr>
              <a:t>LIKELY TO AGREE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77DF3BA-0454-0545-92DC-74EE17881B4A}"/>
              </a:ext>
            </a:extLst>
          </p:cNvPr>
          <p:cNvCxnSpPr>
            <a:cxnSpLocks/>
          </p:cNvCxnSpPr>
          <p:nvPr/>
        </p:nvCxnSpPr>
        <p:spPr>
          <a:xfrm>
            <a:off x="8250000" y="2070323"/>
            <a:ext cx="281670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FB5D53E-2D29-284A-AA1D-EF9E553A5D78}"/>
              </a:ext>
            </a:extLst>
          </p:cNvPr>
          <p:cNvSpPr txBox="1"/>
          <p:nvPr/>
        </p:nvSpPr>
        <p:spPr>
          <a:xfrm>
            <a:off x="476699" y="2070323"/>
            <a:ext cx="33852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Colts fans demonstrate a positive attitude towards sports betting: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2.77x more likely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to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feel engaged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2.35x more likely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to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 be interested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in online betting options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These findings support the notion that the </a:t>
            </a:r>
            <a:r>
              <a:rPr lang="en-US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Colts fanbase is an ideal target group 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for FanDuel in the company’s pursuit of increasing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brand awareness</a:t>
            </a:r>
            <a:r>
              <a:rPr lang="en-US" dirty="0">
                <a:solidFill>
                  <a:schemeClr val="accent1"/>
                </a:solidFill>
                <a:latin typeface="Abadi MT Condensed Light" panose="020B0306030101010103" pitchFamily="34" charset="77"/>
              </a:rPr>
              <a:t> and </a:t>
            </a:r>
            <a:r>
              <a:rPr lang="en-US" b="1" dirty="0">
                <a:solidFill>
                  <a:schemeClr val="accent1"/>
                </a:solidFill>
                <a:latin typeface="Abadi MT Condensed Extra Bold" panose="020B0306030101010103" pitchFamily="34" charset="77"/>
              </a:rPr>
              <a:t>market penetration</a:t>
            </a: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  <a:p>
            <a:endParaRPr lang="en-US" dirty="0">
              <a:solidFill>
                <a:schemeClr val="accent1"/>
              </a:solidFill>
              <a:latin typeface="Abadi MT Condensed Light" panose="020B0306030101010103" pitchFamily="34" charset="7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0A6AF3F-452D-D041-94E0-88F55251A30B}"/>
              </a:ext>
            </a:extLst>
          </p:cNvPr>
          <p:cNvSpPr txBox="1"/>
          <p:nvPr/>
        </p:nvSpPr>
        <p:spPr>
          <a:xfrm>
            <a:off x="478346" y="5581969"/>
            <a:ext cx="2063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latin typeface="Abadi MT Condensed Light" panose="020B0306030101010103" pitchFamily="34" charset="77"/>
              </a:rPr>
              <a:t>Source: YouGov Profiles+ USA 2022-06-19</a:t>
            </a:r>
          </a:p>
        </p:txBody>
      </p:sp>
      <p:sp>
        <p:nvSpPr>
          <p:cNvPr id="13" name="Snip Single Corner Rectangle 12">
            <a:extLst>
              <a:ext uri="{FF2B5EF4-FFF2-40B4-BE49-F238E27FC236}">
                <a16:creationId xmlns:a16="http://schemas.microsoft.com/office/drawing/2014/main" id="{CB45328E-C62E-6442-BE89-0036CDE2C376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93260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78D844-4604-304F-BF2B-9B22F83A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2693"/>
            <a:ext cx="10515600" cy="1132614"/>
          </a:xfrm>
        </p:spPr>
        <p:txBody>
          <a:bodyPr>
            <a:noAutofit/>
          </a:bodyPr>
          <a:lstStyle/>
          <a:p>
            <a:pPr algn="ctr"/>
            <a:r>
              <a:rPr lang="da-DK" sz="6800" dirty="0">
                <a:solidFill>
                  <a:schemeClr val="accent1"/>
                </a:solidFill>
              </a:rPr>
              <a:t>COLTS FAN</a:t>
            </a:r>
            <a:br>
              <a:rPr lang="da-DK" sz="6800" dirty="0">
                <a:solidFill>
                  <a:schemeClr val="accent1"/>
                </a:solidFill>
              </a:rPr>
            </a:br>
            <a:r>
              <a:rPr lang="da-DK" sz="6800" dirty="0">
                <a:solidFill>
                  <a:schemeClr val="accent1"/>
                </a:solidFill>
              </a:rPr>
              <a:t>INSIGHTS</a:t>
            </a:r>
          </a:p>
        </p:txBody>
      </p:sp>
      <p:sp>
        <p:nvSpPr>
          <p:cNvPr id="3" name="Snip Single Corner Rectangle 2">
            <a:extLst>
              <a:ext uri="{FF2B5EF4-FFF2-40B4-BE49-F238E27FC236}">
                <a16:creationId xmlns:a16="http://schemas.microsoft.com/office/drawing/2014/main" id="{F2463627-907A-294D-BCF9-E89EE429B10C}"/>
              </a:ext>
            </a:extLst>
          </p:cNvPr>
          <p:cNvSpPr/>
          <p:nvPr/>
        </p:nvSpPr>
        <p:spPr>
          <a:xfrm flipH="1">
            <a:off x="11676993" y="6306207"/>
            <a:ext cx="515007" cy="551793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ports World" panose="02000503020000020004" pitchFamily="2" charset="77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54599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lt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B5F"/>
      </a:accent1>
      <a:accent2>
        <a:srgbClr val="A1AAAD"/>
      </a:accent2>
      <a:accent3>
        <a:srgbClr val="ECECEC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1345</TotalTime>
  <Words>936</Words>
  <Application>Microsoft Macintosh PowerPoint</Application>
  <PresentationFormat>Widescreen</PresentationFormat>
  <Paragraphs>142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Abadi MT Condensed Extra Bold</vt:lpstr>
      <vt:lpstr>Abadi MT Condensed Light</vt:lpstr>
      <vt:lpstr>Arial</vt:lpstr>
      <vt:lpstr>Calibri</vt:lpstr>
      <vt:lpstr>Sports World</vt:lpstr>
      <vt:lpstr>Office Theme</vt:lpstr>
      <vt:lpstr>COLTS X FANDUEL</vt:lpstr>
      <vt:lpstr>TABLE OF CONTENTS</vt:lpstr>
      <vt:lpstr>PARTNERSHIP OPPORTUNITY</vt:lpstr>
      <vt:lpstr>PowerPoint Presentation</vt:lpstr>
      <vt:lpstr>THE OBJECTIVES</vt:lpstr>
      <vt:lpstr>POWER OF  THE COLTS</vt:lpstr>
      <vt:lpstr>POWER OF THE COLTS BRAND</vt:lpstr>
      <vt:lpstr>THE COLTS  ATTITUDE</vt:lpstr>
      <vt:lpstr>COLTS FAN INSIGHTS</vt:lpstr>
      <vt:lpstr>COLTS FANS PLACE  ONLINE SPORTS BETS MORE FREQUENTLY</vt:lpstr>
      <vt:lpstr>COLTS FANS  ARE AVID USERS OF FANTASY SPORTS </vt:lpstr>
      <vt:lpstr>COLTS FANS ARE PRIMED  FOR BRAND AWARNESS INITIATIVES</vt:lpstr>
      <vt:lpstr>PARTNERSHIP IMPACTS</vt:lpstr>
      <vt:lpstr>PARTNERSHIP IMPACTS</vt:lpstr>
      <vt:lpstr>INVESTMENT SUMMARY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COLTS x FANDUEL</dc:title>
  <dc:creator>Daniel Barir</dc:creator>
  <cp:lastModifiedBy>Daniel Barir</cp:lastModifiedBy>
  <cp:revision>81</cp:revision>
  <cp:lastPrinted>2022-07-19T17:34:18Z</cp:lastPrinted>
  <dcterms:created xsi:type="dcterms:W3CDTF">2022-07-11T14:14:34Z</dcterms:created>
  <dcterms:modified xsi:type="dcterms:W3CDTF">2022-07-19T17:41:13Z</dcterms:modified>
</cp:coreProperties>
</file>

<file path=docProps/thumbnail.jpeg>
</file>